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2"/>
  </p:notesMasterIdLst>
  <p:sldIdLst>
    <p:sldId id="256" r:id="rId2"/>
    <p:sldId id="308" r:id="rId3"/>
    <p:sldId id="276" r:id="rId4"/>
    <p:sldId id="306" r:id="rId5"/>
    <p:sldId id="260" r:id="rId6"/>
    <p:sldId id="261" r:id="rId7"/>
    <p:sldId id="313" r:id="rId8"/>
    <p:sldId id="314" r:id="rId9"/>
    <p:sldId id="262" r:id="rId10"/>
    <p:sldId id="309" r:id="rId11"/>
    <p:sldId id="310" r:id="rId12"/>
    <p:sldId id="312" r:id="rId13"/>
    <p:sldId id="272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71" r:id="rId30"/>
    <p:sldId id="29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1"/>
    <p:restoredTop sz="86164"/>
  </p:normalViewPr>
  <p:slideViewPr>
    <p:cSldViewPr snapToGrid="0">
      <p:cViewPr varScale="1">
        <p:scale>
          <a:sx n="109" d="100"/>
          <a:sy n="109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Interplay – “dialogue”</a:t>
            </a:r>
          </a:p>
          <a:p>
            <a:endParaRPr lang="en-US" sz="1200" dirty="0"/>
          </a:p>
          <a:p>
            <a:r>
              <a:rPr lang="en-US" sz="1200" dirty="0"/>
              <a:t>Person -  </a:t>
            </a:r>
          </a:p>
          <a:p>
            <a:endParaRPr lang="en-US" sz="1200" dirty="0"/>
          </a:p>
          <a:p>
            <a:r>
              <a:rPr lang="en-US" sz="1200" dirty="0"/>
              <a:t>Data Interface– the vis </a:t>
            </a:r>
          </a:p>
          <a:p>
            <a:endParaRPr lang="en-US" sz="1200" dirty="0"/>
          </a:p>
          <a:p>
            <a:r>
              <a:rPr lang="en-US" sz="1200" dirty="0"/>
              <a:t>Action – Any action, physical or mental, regardless of modality that causes the reaction of the data interface</a:t>
            </a:r>
          </a:p>
          <a:p>
            <a:endParaRPr lang="en-US" sz="1200" dirty="0"/>
          </a:p>
          <a:p>
            <a:r>
              <a:rPr lang="en-US" sz="1200" dirty="0"/>
              <a:t>Action-Reaction– cause effect between entities </a:t>
            </a:r>
          </a:p>
          <a:p>
            <a:endParaRPr lang="en-US" sz="1200" dirty="0"/>
          </a:p>
          <a:p>
            <a:r>
              <a:rPr lang="en-US" sz="1200" dirty="0"/>
              <a:t>Reaction Perceived as Such – person must perceive the reaction in the data interface </a:t>
            </a:r>
          </a:p>
          <a:p>
            <a:endParaRPr lang="en-US" sz="1200" dirty="0"/>
          </a:p>
          <a:p>
            <a:r>
              <a:rPr lang="en-US" sz="1200" dirty="0"/>
              <a:t>Data-Related Intent – intent is tied to a data source and is formed iteratively throughout the interaction cycle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4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Brushing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85754FF3-7888-3781-F49C-A0AC6B4B8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>
            <a:extLst>
              <a:ext uri="{FF2B5EF4-FFF2-40B4-BE49-F238E27FC236}">
                <a16:creationId xmlns:a16="http://schemas.microsoft.com/office/drawing/2014/main" id="{4F2ACF6B-1A57-F127-FE9D-FD7312E14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>
            <a:extLst>
              <a:ext uri="{FF2B5EF4-FFF2-40B4-BE49-F238E27FC236}">
                <a16:creationId xmlns:a16="http://schemas.microsoft.com/office/drawing/2014/main" id="{2F41BD71-9DC6-238E-C040-4BA2C8ADC2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0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79B47A17-27C9-783F-9F38-0C2EECDC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>
            <a:extLst>
              <a:ext uri="{FF2B5EF4-FFF2-40B4-BE49-F238E27FC236}">
                <a16:creationId xmlns:a16="http://schemas.microsoft.com/office/drawing/2014/main" id="{C7DB55A8-E1A3-B4D2-358E-31ABE3702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 &amp; find something interesting </a:t>
            </a:r>
            <a:endParaRPr dirty="0"/>
          </a:p>
        </p:txBody>
      </p:sp>
      <p:sp>
        <p:nvSpPr>
          <p:cNvPr id="124" name="Google Shape;124;p11:notes">
            <a:extLst>
              <a:ext uri="{FF2B5EF4-FFF2-40B4-BE49-F238E27FC236}">
                <a16:creationId xmlns:a16="http://schemas.microsoft.com/office/drawing/2014/main" id="{3686888F-45BC-A684-2C65-FDD3D5DA22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86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26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Presentation using visualization may take place within the context of decision making, planning, forecasting, and instructional processes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Discover - Scientific investigation may be motivated by existing theories, models, and hypotheses, or by the serendipitous observation of unexpected phenomena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Enjoy - Casual encounters with visualization can be fleeting, such as in the earlier example of encountering a static choropleth electoral map while reading a blog post. Conversely, these encounters might be immersive and time-consuming experiences, such as in museum settings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499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77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3/26/25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Introduction to Interactive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Brehmer</a:t>
            </a:r>
            <a:r>
              <a:rPr lang="en-US" dirty="0"/>
              <a:t> and </a:t>
            </a:r>
            <a:r>
              <a:rPr lang="en-US" dirty="0" err="1"/>
              <a:t>Munzner</a:t>
            </a:r>
            <a:r>
              <a:rPr lang="en-US" dirty="0"/>
              <a:t> (2013)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i="1" dirty="0">
                <a:cs typeface="Arial"/>
                <a:sym typeface="Arial"/>
              </a:rPr>
              <a:t>High-level </a:t>
            </a:r>
            <a:r>
              <a:rPr lang="en-US" sz="2400" dirty="0">
                <a:cs typeface="Arial"/>
                <a:sym typeface="Arial"/>
              </a:rPr>
              <a:t>interactions with a visualization correspond to</a:t>
            </a:r>
            <a:r>
              <a:rPr lang="en-US" sz="2400" i="1" dirty="0">
                <a:cs typeface="Arial"/>
                <a:sym typeface="Arial"/>
              </a:rPr>
              <a:t> analysis tasks</a:t>
            </a:r>
            <a:endParaRPr lang="en-US" sz="2400" dirty="0">
              <a:cs typeface="Arial"/>
              <a:sym typeface="Arial"/>
            </a:endParaRP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We can think about </a:t>
            </a:r>
            <a:r>
              <a:rPr lang="en-US" sz="2400" i="1" dirty="0">
                <a:cs typeface="Arial"/>
                <a:sym typeface="Arial"/>
              </a:rPr>
              <a:t>why</a:t>
            </a:r>
            <a:r>
              <a:rPr lang="en-US" sz="2400" dirty="0">
                <a:cs typeface="Arial"/>
                <a:sym typeface="Arial"/>
              </a:rPr>
              <a:t> users perform interactions at different levels of specificity </a:t>
            </a:r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585AB0D2-0C64-62A2-2601-95C6D5DB01D2}"/>
              </a:ext>
            </a:extLst>
          </p:cNvPr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M.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Brehmer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 and T.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Munzner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"A Multi-Level Typology of Abstract Visualization Tasks,"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Visualization and Computer Graphics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vol. 19, no. 12, pp. 2376-2385, Dec. 2013,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: 10.1109/TVCG.2013.124.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13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High-level Interaction: </a:t>
            </a:r>
            <a:r>
              <a:rPr lang="en-US" i="1" dirty="0"/>
              <a:t>broadly, why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34732" y="597877"/>
            <a:ext cx="8229600" cy="61157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Learn 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Read a data story; be guided through a series of cognitive operations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Discover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Generation and verification of hypotheses, associated with models of scientific inquiry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Enjoy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Casual encounters with visualization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User is not driven by a need to verify or generate a hypothesis; novelty stimulates curiosity and exploration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Generate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Create new artifacts such as transformed or derived data, annotation, recorded interactions, screenshots </a:t>
            </a:r>
          </a:p>
          <a:p>
            <a:pPr marL="1143000" lvl="1" indent="-525780" defTabSz="457200">
              <a:buSzPts val="2040"/>
            </a:pPr>
            <a:endParaRPr lang="en-US" sz="2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4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High-level Interaction: </a:t>
            </a:r>
            <a:r>
              <a:rPr lang="en-US" i="1" dirty="0"/>
              <a:t>specifically, why</a:t>
            </a:r>
          </a:p>
          <a:p>
            <a:endParaRPr lang="en-US" dirty="0"/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A user may interact with a visualization to: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Identify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Find a characteristic(s) about a target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identifies</a:t>
            </a:r>
            <a:r>
              <a:rPr lang="en-US" sz="2000" dirty="0">
                <a:cs typeface="Arial"/>
                <a:sym typeface="Arial"/>
              </a:rPr>
              <a:t> the margin of victory for the winning election candidate in CA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Compare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multiple subsets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identifies election results for CA and </a:t>
            </a:r>
            <a:r>
              <a:rPr lang="en-US" sz="2000" i="1" dirty="0">
                <a:cs typeface="Arial"/>
                <a:sym typeface="Arial"/>
              </a:rPr>
              <a:t>compares</a:t>
            </a:r>
            <a:r>
              <a:rPr lang="en-US" sz="2000" dirty="0">
                <a:cs typeface="Arial"/>
                <a:sym typeface="Arial"/>
              </a:rPr>
              <a:t> them to results for MA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Summarize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a whole set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summarizes</a:t>
            </a:r>
            <a:r>
              <a:rPr lang="en-US" sz="2000" dirty="0">
                <a:cs typeface="Arial"/>
                <a:sym typeface="Arial"/>
              </a:rPr>
              <a:t> election results across all states</a:t>
            </a:r>
          </a:p>
          <a:p>
            <a:pPr marL="114300" indent="0" defTabSz="457200">
              <a:buSzPts val="2040"/>
              <a:buNone/>
            </a:pPr>
            <a:r>
              <a:rPr lang="en-US" sz="2400" dirty="0">
                <a:cs typeface="Arial"/>
                <a:sym typeface="Arial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803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501660" y="18772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a Visual Interface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996EF-77A5-76D1-9C3F-8916628FF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II: Low Level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546763" y="129084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Select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Explore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Reconfigure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Encode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Abstract/Elaborate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Filter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Connect</a:t>
            </a:r>
            <a:endParaRPr sz="2400" dirty="0"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Stasko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J. T., &amp; Jacko, J. A. (2007). Toward a deeper understanding of the role of interaction in information visualization. Visualization and Computer Graphics, IEEE Transactions on, 13(6), 1224-1231.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D1396-1608-115B-BAED-342334C63D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Jacko (2007)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519054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Mark something as interesting: direct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1922" y="2044417"/>
            <a:ext cx="3116733" cy="3194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A45C-D110-F61D-4918-40B8BE2DC63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  <p:pic>
        <p:nvPicPr>
          <p:cNvPr id="3" name="Screen Recording 2025-03-26 at 13.59.14">
            <a:hlinkClick r:id="" action="ppaction://media"/>
            <a:extLst>
              <a:ext uri="{FF2B5EF4-FFF2-40B4-BE49-F238E27FC236}">
                <a16:creationId xmlns:a16="http://schemas.microsoft.com/office/drawing/2014/main" id="{3C45166B-4B45-1D52-9C57-653B7D0B6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9177" y="2044417"/>
            <a:ext cx="3244677" cy="3432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/>
        </p:nvSpPr>
        <p:spPr>
          <a:xfrm>
            <a:off x="3505200" y="89361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Mark something as interesting: indirect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indent="-53339">
              <a:spcBef>
                <a:spcPts val="480"/>
              </a:spcBef>
              <a:buClr>
                <a:schemeClr val="accent1"/>
              </a:buClr>
              <a:buSzPts val="204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C8F1-7D77-D4DF-7424-F1CA9E06D5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  <p:pic>
        <p:nvPicPr>
          <p:cNvPr id="3" name="Screen Recording 2025-03-26 at 14.02.21">
            <a:hlinkClick r:id="" action="ppaction://media"/>
            <a:extLst>
              <a:ext uri="{FF2B5EF4-FFF2-40B4-BE49-F238E27FC236}">
                <a16:creationId xmlns:a16="http://schemas.microsoft.com/office/drawing/2014/main" id="{296A2205-B201-FD8B-EFEF-9E1BA0795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6069" y="1622554"/>
            <a:ext cx="4485499" cy="3603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652655" y="7758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else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Scroll bars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Panning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Direct-Walk (e.g. hyperlink traversal)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A9E93-C963-0EFF-2D2E-B06EFA43FF6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Explore</a:t>
            </a:r>
          </a:p>
        </p:txBody>
      </p:sp>
      <p:pic>
        <p:nvPicPr>
          <p:cNvPr id="3" name="Screen Recording 2025-03-26 at 14.04.10">
            <a:hlinkClick r:id="" action="ppaction://media"/>
            <a:extLst>
              <a:ext uri="{FF2B5EF4-FFF2-40B4-BE49-F238E27FC236}">
                <a16:creationId xmlns:a16="http://schemas.microsoft.com/office/drawing/2014/main" id="{3B49E090-4785-D55C-D329-CA49DE6FA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7382" y="2389903"/>
            <a:ext cx="5554222" cy="4362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05200" y="100445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sorting</a:t>
            </a:r>
            <a:endParaRPr dirty="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t="752" r="20276" b="29794"/>
          <a:stretch/>
        </p:blipFill>
        <p:spPr>
          <a:xfrm>
            <a:off x="3657600" y="1797949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l="1172" r="24929" b="28493"/>
          <a:stretch/>
        </p:blipFill>
        <p:spPr>
          <a:xfrm>
            <a:off x="7855620" y="1766452"/>
            <a:ext cx="3574380" cy="325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D112-3737-573B-9EE2-9C9E31AB9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519057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baseline adjustment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r="50574"/>
          <a:stretch/>
        </p:blipFill>
        <p:spPr>
          <a:xfrm>
            <a:off x="3519057" y="2175162"/>
            <a:ext cx="4218174" cy="329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7B476-A17F-83B2-D890-D5058B67D7E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  <p:pic>
        <p:nvPicPr>
          <p:cNvPr id="3" name="Google Shape;269;p37">
            <a:extLst>
              <a:ext uri="{FF2B5EF4-FFF2-40B4-BE49-F238E27FC236}">
                <a16:creationId xmlns:a16="http://schemas.microsoft.com/office/drawing/2014/main" id="{36588A25-8295-3331-9151-CC29CB2EAE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425"/>
          <a:stretch/>
        </p:blipFill>
        <p:spPr>
          <a:xfrm>
            <a:off x="7737231" y="2175162"/>
            <a:ext cx="4316226" cy="3290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Definition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Data and problem spaces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Relationship between interaction and understanding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visual interfaces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Basic interaction types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Demo: coordinated multiple views</a:t>
            </a:r>
          </a:p>
        </p:txBody>
      </p:sp>
    </p:spTree>
    <p:extLst>
      <p:ext uri="{BB962C8B-B14F-4D97-AF65-F5344CB8AC3E}">
        <p14:creationId xmlns:p14="http://schemas.microsoft.com/office/powerpoint/2010/main" val="123817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519055" y="97674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reduce occlusion (jitter)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0AA48-1782-761D-0D3A-B1D34B3262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2F59B194-9260-5D2F-9BC4-C84843D9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93" y="1454150"/>
            <a:ext cx="3454400" cy="4127500"/>
          </a:xfrm>
          <a:prstGeom prst="rect">
            <a:avLst/>
          </a:prstGeom>
        </p:spPr>
      </p:pic>
      <p:pic>
        <p:nvPicPr>
          <p:cNvPr id="6" name="Picture 5" descr="A graph of blue circles&#10;&#10;AI-generated content may be incorrect.">
            <a:extLst>
              <a:ext uri="{FF2B5EF4-FFF2-40B4-BE49-F238E27FC236}">
                <a16:creationId xmlns:a16="http://schemas.microsoft.com/office/drawing/2014/main" id="{8488D1CE-BE3F-2881-8718-EFCEDE121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542" y="1365250"/>
            <a:ext cx="3454400" cy="430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19055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 sz="2400" dirty="0"/>
          </a:p>
          <a:p>
            <a:pPr marL="1257300" lvl="2" indent="-35433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655" y="2057401"/>
            <a:ext cx="6248400" cy="3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F998B-ACF3-17FB-C8A5-37621E281D0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Encode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3505200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drill up/down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E728E-6EC7-97FF-D938-A0815EB653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  <p:pic>
        <p:nvPicPr>
          <p:cNvPr id="3" name="Screen Recording 2025-03-26 at 14.45.44">
            <a:hlinkClick r:id="" action="ppaction://media"/>
            <a:extLst>
              <a:ext uri="{FF2B5EF4-FFF2-40B4-BE49-F238E27FC236}">
                <a16:creationId xmlns:a16="http://schemas.microsoft.com/office/drawing/2014/main" id="{C4EF1E49-082C-82DA-32DD-BF4173DAB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6253" y="1720126"/>
            <a:ext cx="7207494" cy="3836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560618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Show me more or less detail: zooming</a:t>
            </a:r>
            <a:endParaRPr sz="240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73B79-EA84-7194-F4F2-48A0BD09DC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  <p:pic>
        <p:nvPicPr>
          <p:cNvPr id="3" name="Screen Recording 2025-03-26 at 14.50.55">
            <a:hlinkClick r:id="" action="ppaction://media"/>
            <a:extLst>
              <a:ext uri="{FF2B5EF4-FFF2-40B4-BE49-F238E27FC236}">
                <a16:creationId xmlns:a16="http://schemas.microsoft.com/office/drawing/2014/main" id="{A84AA68E-7354-7F41-49D2-5B78A0962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9202" y="1430215"/>
            <a:ext cx="4854445" cy="4654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491346" y="10795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tooltips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46" y="2070100"/>
            <a:ext cx="75565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67D2-6B52-0F87-5939-07ECC6BCEB9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505200" y="90747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conditionally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3760C-85E8-AC14-90D1-42D67A569BE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6. Filter</a:t>
            </a:r>
          </a:p>
        </p:txBody>
      </p:sp>
      <p:pic>
        <p:nvPicPr>
          <p:cNvPr id="3" name="Screen Recording 2025-03-26 at 14.53.29">
            <a:hlinkClick r:id="" action="ppaction://media"/>
            <a:extLst>
              <a:ext uri="{FF2B5EF4-FFF2-40B4-BE49-F238E27FC236}">
                <a16:creationId xmlns:a16="http://schemas.microsoft.com/office/drawing/2014/main" id="{2FA9A7A6-1E96-D5B4-C4DB-BCF28BE8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7136" y="1606061"/>
            <a:ext cx="7116666" cy="4553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3519055" y="10006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build-out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019FD-B430-A7F4-307D-4D7D68FC7A5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  <p:pic>
        <p:nvPicPr>
          <p:cNvPr id="3" name="Screen Recording 2025-03-26 at 14.54.54">
            <a:hlinkClick r:id="" action="ppaction://media"/>
            <a:extLst>
              <a:ext uri="{FF2B5EF4-FFF2-40B4-BE49-F238E27FC236}">
                <a16:creationId xmlns:a16="http://schemas.microsoft.com/office/drawing/2014/main" id="{61272400-7DB8-6D74-1BC8-963604C491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4461" y="1592073"/>
            <a:ext cx="7266109" cy="4954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  <p:pic>
        <p:nvPicPr>
          <p:cNvPr id="3" name="Screen Recording 2025-03-26 at 14.56.46">
            <a:hlinkClick r:id="" action="ppaction://media"/>
            <a:extLst>
              <a:ext uri="{FF2B5EF4-FFF2-40B4-BE49-F238E27FC236}">
                <a16:creationId xmlns:a16="http://schemas.microsoft.com/office/drawing/2014/main" id="{0CAAEBBB-9315-7AD2-6290-812CDF50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1346" y="1383322"/>
            <a:ext cx="7287586" cy="5057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532909" y="1123837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is the goal of the analysis?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Decision-making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Better understand a domain or a problem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Identify the trends of a phenomenon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Forecast the future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0050" lvl="1" indent="-6350">
              <a:spcBef>
                <a:spcPts val="400"/>
              </a:spcBef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	…etc.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kinds of operations do we need to enable?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How can the visualization support those operations?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8C3CB-9374-822C-A2EA-F17D9851A7F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Suggested questions to ask when designing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19" y="3173289"/>
            <a:ext cx="1576070" cy="51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Rewind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545296" y="841541"/>
            <a:ext cx="761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machines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complimentary</a:t>
            </a:r>
            <a:r>
              <a:rPr sz="2400" b="1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strengths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2889" y="1658913"/>
            <a:ext cx="6202680" cy="4114800"/>
            <a:chOff x="1569719" y="2438400"/>
            <a:chExt cx="620268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2536" y="5501933"/>
            <a:ext cx="218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</a:t>
            </a:r>
            <a:r>
              <a:rPr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power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6858" y="1643673"/>
            <a:ext cx="1963420" cy="2133600"/>
            <a:chOff x="5123688" y="2423160"/>
            <a:chExt cx="1963420" cy="2133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08270" y="229238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Perception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86070" y="2560613"/>
            <a:ext cx="762635" cy="5601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context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8058" y="4301529"/>
            <a:ext cx="2682240" cy="1740535"/>
            <a:chOff x="3294888" y="5081015"/>
            <a:chExt cx="2682240" cy="17405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25933" y="4447324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1546" y="1643673"/>
            <a:ext cx="2694940" cy="2133600"/>
            <a:chOff x="3008376" y="2423160"/>
            <a:chExt cx="2694940" cy="21336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33418" y="2301533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7211" y="5834165"/>
            <a:ext cx="1572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Image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credit:</a:t>
            </a:r>
            <a:r>
              <a:rPr sz="12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Ali</a:t>
            </a:r>
            <a:r>
              <a:rPr sz="12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Ansari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26DEE6F5-42CE-EBE1-9A8C-3A3F91ABDF1E}"/>
              </a:ext>
            </a:extLst>
          </p:cNvPr>
          <p:cNvSpPr/>
          <p:nvPr/>
        </p:nvSpPr>
        <p:spPr>
          <a:xfrm>
            <a:off x="6077042" y="3988985"/>
            <a:ext cx="1994773" cy="1244724"/>
          </a:xfrm>
          <a:prstGeom prst="donut">
            <a:avLst>
              <a:gd name="adj" fmla="val 163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2F52-CEE3-B57A-FF8A-7E95F3361A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coordinated multiple views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38D7-59E6-1F5A-A83A-FABCABFD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Tableau CMV walkthrough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Interaction (def.)</a:t>
            </a:r>
            <a:endParaRPr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B48BD33-2A24-F678-96CB-140440CF4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7504938" cy="512064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“Interaction for visualization is the interplay between a person and a data interface involving a data-related intent, at least one action from the person and an interface reaction that is perceived as such.”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Mandatory Components</a:t>
            </a:r>
          </a:p>
          <a:p>
            <a:r>
              <a:rPr lang="en-US" sz="2400" dirty="0"/>
              <a:t>Interplay</a:t>
            </a:r>
          </a:p>
          <a:p>
            <a:r>
              <a:rPr lang="en-US" sz="2400" dirty="0"/>
              <a:t>Person</a:t>
            </a:r>
          </a:p>
          <a:p>
            <a:r>
              <a:rPr lang="en-US" sz="2400" dirty="0"/>
              <a:t>Data Interface</a:t>
            </a:r>
          </a:p>
          <a:p>
            <a:r>
              <a:rPr lang="en-US" sz="2400" dirty="0"/>
              <a:t>Action</a:t>
            </a:r>
          </a:p>
          <a:p>
            <a:r>
              <a:rPr lang="en-US" sz="2400" dirty="0"/>
              <a:t>Action-Reaction</a:t>
            </a:r>
          </a:p>
          <a:p>
            <a:r>
              <a:rPr lang="en-US" sz="2400" dirty="0"/>
              <a:t>Reaction Perceived as Such</a:t>
            </a:r>
          </a:p>
          <a:p>
            <a:r>
              <a:rPr lang="en-US" sz="2400" dirty="0"/>
              <a:t>Data-Related Intent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A39EB2-6308-3198-870C-2E8B168C6C91}"/>
              </a:ext>
            </a:extLst>
          </p:cNvPr>
          <p:cNvSpPr txBox="1"/>
          <p:nvPr/>
        </p:nvSpPr>
        <p:spPr>
          <a:xfrm>
            <a:off x="4460856" y="6372225"/>
            <a:ext cx="771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Interaction for Data Visualization? </a:t>
            </a:r>
            <a:r>
              <a:rPr lang="en-US" dirty="0" err="1"/>
              <a:t>Evanthia</a:t>
            </a:r>
            <a:r>
              <a:rPr lang="en-US" dirty="0"/>
              <a:t> </a:t>
            </a:r>
            <a:r>
              <a:rPr lang="en-US" dirty="0" err="1"/>
              <a:t>Dimara</a:t>
            </a:r>
            <a:r>
              <a:rPr lang="en-US" dirty="0"/>
              <a:t>, Charles </a:t>
            </a:r>
            <a:r>
              <a:rPr lang="en-US" dirty="0" err="1"/>
              <a:t>Perin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951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14300" indent="0">
              <a:spcBef>
                <a:spcPts val="480"/>
              </a:spcBef>
              <a:buSzPts val="204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393700" lvl="1" indent="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-109220">
              <a:spcBef>
                <a:spcPts val="400"/>
              </a:spcBef>
              <a:buSzPts val="170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High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problem space</a:t>
            </a: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a cognitive act </a:t>
            </a:r>
            <a:r>
              <a:rPr lang="en-US" sz="2400" i="1" dirty="0">
                <a:ea typeface="Arial"/>
                <a:cs typeface="Arial"/>
                <a:sym typeface="Arial"/>
              </a:rPr>
              <a:t>enabled</a:t>
            </a:r>
            <a:r>
              <a:rPr lang="en-US" sz="2400" dirty="0">
                <a:ea typeface="Arial"/>
                <a:cs typeface="Arial"/>
                <a:sym typeface="Arial"/>
              </a:rPr>
              <a:t> by the tool</a:t>
            </a: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does not need to take place exclusively within them</a:t>
            </a:r>
            <a:endParaRPr lang="en-US"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might be distributed across multiple tools</a:t>
            </a:r>
          </a:p>
          <a:p>
            <a:pPr marL="0" indent="-109220">
              <a:spcBef>
                <a:spcPts val="400"/>
              </a:spcBef>
              <a:buSzPts val="1700"/>
              <a:buNone/>
            </a:pPr>
            <a:endParaRPr lang="en-US" sz="2400" b="1" dirty="0">
              <a:ea typeface="Arial"/>
              <a:cs typeface="Arial"/>
              <a:sym typeface="Arial"/>
            </a:endParaRPr>
          </a:p>
          <a:p>
            <a:pPr marL="0" indent="-109220">
              <a:spcBef>
                <a:spcPts val="400"/>
              </a:spcBef>
              <a:buSzPts val="170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-109220">
              <a:spcBef>
                <a:spcPts val="400"/>
              </a:spcBef>
              <a:buSzPts val="170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Low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interface</a:t>
            </a:r>
            <a:endParaRPr lang="en-US"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the set of operations available</a:t>
            </a:r>
            <a:endParaRPr lang="en-US"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the relationship between the human and the visualization</a:t>
            </a:r>
          </a:p>
          <a:p>
            <a:pPr marL="393700" lvl="1" indent="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AAF-F18A-E5BB-38DA-0729691E14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877" r="-37876"/>
          <a:stretch/>
        </p:blipFill>
        <p:spPr>
          <a:xfrm>
            <a:off x="5209309" y="8573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532908" y="1847963"/>
            <a:ext cx="373539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are there?</a:t>
            </a: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could there be?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E36E7-CF32-5EBA-5152-117A1EA7B99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Rubik’s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CBBDE405-D338-83CC-0B25-A922961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632DC709-EC8A-531A-033F-EE8152458202}"/>
              </a:ext>
            </a:extLst>
          </p:cNvPr>
          <p:cNvSpPr txBox="1"/>
          <p:nvPr/>
        </p:nvSpPr>
        <p:spPr>
          <a:xfrm>
            <a:off x="3532908" y="1847963"/>
            <a:ext cx="373539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are there?</a:t>
            </a: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could there be?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0B5925-005E-260D-2C2C-70350A392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Vitals</a:t>
            </a:r>
          </a:p>
        </p:txBody>
      </p:sp>
      <p:pic>
        <p:nvPicPr>
          <p:cNvPr id="6" name="Picture 5" descr="Electrocardiogram">
            <a:extLst>
              <a:ext uri="{FF2B5EF4-FFF2-40B4-BE49-F238E27FC236}">
                <a16:creationId xmlns:a16="http://schemas.microsoft.com/office/drawing/2014/main" id="{619A324A-97B9-B0CF-0604-FA301E57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195" y="218455"/>
            <a:ext cx="3539567" cy="2372925"/>
          </a:xfrm>
          <a:prstGeom prst="rect">
            <a:avLst/>
          </a:prstGeom>
        </p:spPr>
      </p:pic>
      <p:pic>
        <p:nvPicPr>
          <p:cNvPr id="8" name="Picture 7" descr="Blood pressure cuff">
            <a:extLst>
              <a:ext uri="{FF2B5EF4-FFF2-40B4-BE49-F238E27FC236}">
                <a16:creationId xmlns:a16="http://schemas.microsoft.com/office/drawing/2014/main" id="{A8B63DB0-1306-2664-AA62-F72CB5448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848" y="4474934"/>
            <a:ext cx="3539567" cy="2164611"/>
          </a:xfrm>
          <a:prstGeom prst="rect">
            <a:avLst/>
          </a:prstGeom>
        </p:spPr>
      </p:pic>
      <p:pic>
        <p:nvPicPr>
          <p:cNvPr id="10" name="Picture 9" descr="Glowing lungs on black background">
            <a:extLst>
              <a:ext uri="{FF2B5EF4-FFF2-40B4-BE49-F238E27FC236}">
                <a16:creationId xmlns:a16="http://schemas.microsoft.com/office/drawing/2014/main" id="{C398B79B-4DC1-35D9-21FA-755BB05A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573" y="2167417"/>
            <a:ext cx="2579077" cy="32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9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8B74C08F-4203-EF92-E6FA-7456C483C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4DC279F5-B869-0DC8-0304-6CE99747126C}"/>
              </a:ext>
            </a:extLst>
          </p:cNvPr>
          <p:cNvSpPr txBox="1"/>
          <p:nvPr/>
        </p:nvSpPr>
        <p:spPr>
          <a:xfrm>
            <a:off x="3532908" y="1847963"/>
            <a:ext cx="373539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were your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interactions?</a:t>
            </a: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were your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59AF3E-60A9-2B7A-3A93-4ED4BD14698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Lumos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6C490-7A1D-6308-4F63-9419B75E9A84}"/>
              </a:ext>
            </a:extLst>
          </p:cNvPr>
          <p:cNvSpPr txBox="1"/>
          <p:nvPr/>
        </p:nvSpPr>
        <p:spPr>
          <a:xfrm>
            <a:off x="7600814" y="1123837"/>
            <a:ext cx="56906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https://lumos-webapp-4aeadb3bf30d.herokuapp.com/</a:t>
            </a:r>
          </a:p>
        </p:txBody>
      </p:sp>
      <p:pic>
        <p:nvPicPr>
          <p:cNvPr id="7" name="Picture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F8BA8204-54B0-8610-10A7-7D546F08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26" y="1954834"/>
            <a:ext cx="4091354" cy="40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532909" y="16140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Data / Problem Space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I: High Level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1314</TotalTime>
  <Words>1007</Words>
  <Application>Microsoft Macintosh PowerPoint</Application>
  <PresentationFormat>Widescreen</PresentationFormat>
  <Paragraphs>171</Paragraphs>
  <Slides>30</Slides>
  <Notes>27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Corbel</vt:lpstr>
      <vt:lpstr>HelveticaNeue Regular</vt:lpstr>
      <vt:lpstr>Merriweather Sans</vt:lpstr>
      <vt:lpstr>Wingdings 2</vt:lpstr>
      <vt:lpstr>Frame</vt:lpstr>
      <vt:lpstr>Communicating with Data – Introduction to Interactive Visualization</vt:lpstr>
      <vt:lpstr>Plan for Today</vt:lpstr>
      <vt:lpstr>Rewind</vt:lpstr>
      <vt:lpstr>Interaction (def.)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43</cp:revision>
  <dcterms:created xsi:type="dcterms:W3CDTF">2023-08-03T18:49:17Z</dcterms:created>
  <dcterms:modified xsi:type="dcterms:W3CDTF">2025-03-26T19:06:16Z</dcterms:modified>
</cp:coreProperties>
</file>